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33" r:id="rId3"/>
    <p:sldId id="410" r:id="rId4"/>
    <p:sldId id="625" r:id="rId5"/>
    <p:sldId id="473" r:id="rId6"/>
    <p:sldId id="547" r:id="rId7"/>
    <p:sldId id="550" r:id="rId8"/>
    <p:sldId id="551" r:id="rId9"/>
    <p:sldId id="553" r:id="rId10"/>
    <p:sldId id="554" r:id="rId11"/>
    <p:sldId id="555" r:id="rId12"/>
    <p:sldId id="552" r:id="rId13"/>
    <p:sldId id="548" r:id="rId14"/>
    <p:sldId id="549" r:id="rId15"/>
    <p:sldId id="608" r:id="rId16"/>
    <p:sldId id="546" r:id="rId17"/>
    <p:sldId id="545" r:id="rId18"/>
    <p:sldId id="476" r:id="rId19"/>
    <p:sldId id="556" r:id="rId20"/>
    <p:sldId id="558" r:id="rId21"/>
    <p:sldId id="609" r:id="rId22"/>
    <p:sldId id="557" r:id="rId23"/>
    <p:sldId id="626" r:id="rId24"/>
    <p:sldId id="600" r:id="rId25"/>
    <p:sldId id="462" r:id="rId26"/>
    <p:sldId id="468" r:id="rId27"/>
    <p:sldId id="559" r:id="rId28"/>
    <p:sldId id="463" r:id="rId29"/>
    <p:sldId id="535" r:id="rId30"/>
    <p:sldId id="576" r:id="rId31"/>
    <p:sldId id="571" r:id="rId32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24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image" Target="../media/image7.png"/><Relationship Id="rId16" Type="http://schemas.openxmlformats.org/officeDocument/2006/relationships/tags" Target="../tags/tag9.xml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2.png"/><Relationship Id="rId6" Type="http://schemas.openxmlformats.org/officeDocument/2006/relationships/tags" Target="../tags/tag111.xml"/><Relationship Id="rId5" Type="http://schemas.openxmlformats.org/officeDocument/2006/relationships/image" Target="../media/image11.png"/><Relationship Id="rId4" Type="http://schemas.openxmlformats.org/officeDocument/2006/relationships/tags" Target="../tags/tag110.xml"/><Relationship Id="rId3" Type="http://schemas.openxmlformats.org/officeDocument/2006/relationships/image" Target="../media/image10.png"/><Relationship Id="rId2" Type="http://schemas.openxmlformats.org/officeDocument/2006/relationships/tags" Target="../tags/tag109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8.png"/><Relationship Id="rId7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8.xml"/><Relationship Id="rId19" Type="http://schemas.openxmlformats.org/officeDocument/2006/relationships/image" Target="../media/image16.png"/><Relationship Id="rId18" Type="http://schemas.openxmlformats.org/officeDocument/2006/relationships/tags" Target="../tags/tag129.xml"/><Relationship Id="rId17" Type="http://schemas.openxmlformats.org/officeDocument/2006/relationships/image" Target="../media/image15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image" Target="../media/image14.png"/><Relationship Id="rId11" Type="http://schemas.openxmlformats.org/officeDocument/2006/relationships/tags" Target="../tags/tag12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38.xml"/><Relationship Id="rId7" Type="http://schemas.openxmlformats.org/officeDocument/2006/relationships/image" Target="../media/image11.pn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10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image" Target="../media/image10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1.png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1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10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11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10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00.xml"/><Relationship Id="rId7" Type="http://schemas.openxmlformats.org/officeDocument/2006/relationships/image" Target="../media/image11.png"/><Relationship Id="rId6" Type="http://schemas.openxmlformats.org/officeDocument/2006/relationships/tags" Target="../tags/tag199.xml"/><Relationship Id="rId5" Type="http://schemas.openxmlformats.org/officeDocument/2006/relationships/image" Target="../media/image10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10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8.png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2.xml"/><Relationship Id="rId19" Type="http://schemas.openxmlformats.org/officeDocument/2006/relationships/image" Target="../media/image16.png"/><Relationship Id="rId18" Type="http://schemas.openxmlformats.org/officeDocument/2006/relationships/tags" Target="../tags/tag43.xml"/><Relationship Id="rId17" Type="http://schemas.openxmlformats.org/officeDocument/2006/relationships/image" Target="../media/image15.png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14.png"/><Relationship Id="rId11" Type="http://schemas.openxmlformats.org/officeDocument/2006/relationships/tags" Target="../tags/tag3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12.png"/><Relationship Id="rId6" Type="http://schemas.openxmlformats.org/officeDocument/2006/relationships/tags" Target="../tags/tag62.xml"/><Relationship Id="rId5" Type="http://schemas.openxmlformats.org/officeDocument/2006/relationships/image" Target="../media/image11.png"/><Relationship Id="rId4" Type="http://schemas.openxmlformats.org/officeDocument/2006/relationships/tags" Target="../tags/tag61.xml"/><Relationship Id="rId3" Type="http://schemas.openxmlformats.org/officeDocument/2006/relationships/image" Target="../media/image10.png"/><Relationship Id="rId2" Type="http://schemas.openxmlformats.org/officeDocument/2006/relationships/tags" Target="../tags/tag60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12.png"/><Relationship Id="rId6" Type="http://schemas.openxmlformats.org/officeDocument/2006/relationships/tags" Target="../tags/tag90.xml"/><Relationship Id="rId5" Type="http://schemas.openxmlformats.org/officeDocument/2006/relationships/image" Target="../media/image11.png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2.png"/><Relationship Id="rId6" Type="http://schemas.openxmlformats.org/officeDocument/2006/relationships/tags" Target="../tags/tag101.xml"/><Relationship Id="rId5" Type="http://schemas.openxmlformats.org/officeDocument/2006/relationships/image" Target="../media/image11.png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rcRect/>
          <a:stretch>
            <a:fillRect/>
          </a:stretch>
        </p:blipFill>
        <p:spPr>
          <a:xfrm rot="13260000">
            <a:off x="3704590" y="-1502410"/>
            <a:ext cx="3617595" cy="4262120"/>
          </a:xfrm>
          <a:custGeom>
            <a:avLst/>
            <a:gdLst>
              <a:gd name="connsiteX0" fmla="*/ 3617595 w 3617595"/>
              <a:gd name="connsiteY0" fmla="*/ 1413996 h 4262120"/>
              <a:gd name="connsiteX1" fmla="*/ 341203 w 3617595"/>
              <a:gd name="connsiteY1" fmla="*/ 4262120 h 4262120"/>
              <a:gd name="connsiteX2" fmla="*/ 0 w 3617595"/>
              <a:gd name="connsiteY2" fmla="*/ 4262120 h 4262120"/>
              <a:gd name="connsiteX3" fmla="*/ 0 w 3617595"/>
              <a:gd name="connsiteY3" fmla="*/ 0 h 4262120"/>
              <a:gd name="connsiteX4" fmla="*/ 3617595 w 3617595"/>
              <a:gd name="connsiteY4" fmla="*/ 0 h 4262120"/>
              <a:gd name="connsiteX5" fmla="*/ 3617595 w 3617595"/>
              <a:gd name="connsiteY5" fmla="*/ 4262120 h 4262120"/>
              <a:gd name="connsiteX6" fmla="*/ 3598761 w 3617595"/>
              <a:gd name="connsiteY6" fmla="*/ 4262120 h 4262120"/>
              <a:gd name="connsiteX7" fmla="*/ 3617595 w 3617595"/>
              <a:gd name="connsiteY7" fmla="*/ 4245748 h 42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7595" h="4262120">
                <a:moveTo>
                  <a:pt x="3617595" y="1413996"/>
                </a:moveTo>
                <a:lnTo>
                  <a:pt x="341203" y="4262120"/>
                </a:lnTo>
                <a:lnTo>
                  <a:pt x="0" y="4262120"/>
                </a:lnTo>
                <a:lnTo>
                  <a:pt x="0" y="0"/>
                </a:lnTo>
                <a:lnTo>
                  <a:pt x="3617595" y="0"/>
                </a:lnTo>
                <a:close/>
                <a:moveTo>
                  <a:pt x="3617595" y="4262120"/>
                </a:moveTo>
                <a:lnTo>
                  <a:pt x="3598761" y="4262120"/>
                </a:lnTo>
                <a:lnTo>
                  <a:pt x="3617595" y="4245748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-156210" y="-17145"/>
            <a:ext cx="12952095" cy="8042910"/>
            <a:chOff x="-246" y="-27"/>
            <a:chExt cx="20397" cy="12666"/>
          </a:xfrm>
        </p:grpSpPr>
        <p:pic>
          <p:nvPicPr>
            <p:cNvPr id="9" name="图片 8" descr="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0" y="-27"/>
              <a:ext cx="5085" cy="4913"/>
            </a:xfrm>
            <a:prstGeom prst="rect">
              <a:avLst/>
            </a:prstGeom>
          </p:spPr>
        </p:pic>
        <p:pic>
          <p:nvPicPr>
            <p:cNvPr id="12" name="图片 11" descr="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13897" y="4867"/>
              <a:ext cx="6255" cy="6712"/>
            </a:xfrm>
            <a:prstGeom prst="rect">
              <a:avLst/>
            </a:prstGeom>
          </p:spPr>
        </p:pic>
        <p:pic>
          <p:nvPicPr>
            <p:cNvPr id="7" name="图片 6" descr="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2468" y="-27"/>
              <a:ext cx="6711" cy="4947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-246" y="4867"/>
              <a:ext cx="6034" cy="5948"/>
            </a:xfrm>
            <a:prstGeom prst="rect">
              <a:avLst/>
            </a:prstGeom>
          </p:spPr>
        </p:pic>
        <p:pic>
          <p:nvPicPr>
            <p:cNvPr id="15" name="图片 14" descr="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 cstate="email"/>
            <a:srcRect/>
            <a:stretch>
              <a:fillRect/>
            </a:stretch>
          </p:blipFill>
          <p:spPr>
            <a:xfrm rot="1800000">
              <a:off x="8685" y="5927"/>
              <a:ext cx="5697" cy="6712"/>
            </a:xfrm>
            <a:custGeom>
              <a:avLst/>
              <a:gdLst>
                <a:gd name="connsiteX0" fmla="*/ 0 w 3617595"/>
                <a:gd name="connsiteY0" fmla="*/ 0 h 4262120"/>
                <a:gd name="connsiteX1" fmla="*/ 3617595 w 3617595"/>
                <a:gd name="connsiteY1" fmla="*/ 0 h 4262120"/>
                <a:gd name="connsiteX2" fmla="*/ 3617595 w 3617595"/>
                <a:gd name="connsiteY2" fmla="*/ 2199068 h 4262120"/>
                <a:gd name="connsiteX3" fmla="*/ 44283 w 3617595"/>
                <a:gd name="connsiteY3" fmla="*/ 4262120 h 4262120"/>
                <a:gd name="connsiteX4" fmla="*/ 0 w 3617595"/>
                <a:gd name="connsiteY4" fmla="*/ 4262120 h 426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595" h="4262120">
                  <a:moveTo>
                    <a:pt x="0" y="0"/>
                  </a:moveTo>
                  <a:lnTo>
                    <a:pt x="3617595" y="0"/>
                  </a:lnTo>
                  <a:lnTo>
                    <a:pt x="3617595" y="2199068"/>
                  </a:lnTo>
                  <a:lnTo>
                    <a:pt x="44283" y="4262120"/>
                  </a:lnTo>
                  <a:lnTo>
                    <a:pt x="0" y="4262120"/>
                  </a:lnTo>
                  <a:close/>
                </a:path>
              </a:pathLst>
            </a:custGeom>
          </p:spPr>
        </p:pic>
        <p:pic>
          <p:nvPicPr>
            <p:cNvPr id="11" name="图片 10" descr="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email"/>
            <a:stretch>
              <a:fillRect/>
            </a:stretch>
          </p:blipFill>
          <p:spPr>
            <a:xfrm rot="2700000">
              <a:off x="5337" y="8209"/>
              <a:ext cx="2171" cy="24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485" y="5377"/>
              <a:ext cx="5557" cy="45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1327" y="782"/>
              <a:ext cx="5557" cy="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2518" y="782"/>
              <a:ext cx="5557" cy="45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7042" y="6918"/>
              <a:ext cx="5557" cy="459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/>
            <a:stretch>
              <a:fillRect/>
            </a:stretch>
          </p:blipFill>
          <p:spPr>
            <a:xfrm>
              <a:off x="1485" y="4131"/>
              <a:ext cx="647" cy="53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 cstate="email"/>
            <a:stretch>
              <a:fillRect/>
            </a:stretch>
          </p:blipFill>
          <p:spPr>
            <a:xfrm>
              <a:off x="16884" y="4229"/>
              <a:ext cx="743" cy="741"/>
            </a:xfrm>
            <a:prstGeom prst="rect">
              <a:avLst/>
            </a:prstGeom>
          </p:spPr>
        </p:pic>
      </p:grpSp>
      <p:sp>
        <p:nvSpPr>
          <p:cNvPr id="20" name="标题 19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64400" y="2196000"/>
            <a:ext cx="7664400" cy="1324800"/>
          </a:xfrm>
        </p:spPr>
        <p:txBody>
          <a:bodyPr anchor="b">
            <a:normAutofit/>
          </a:bodyPr>
          <a:lstStyle>
            <a:lvl1pPr algn="ctr"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4708800" y="3542400"/>
            <a:ext cx="2775600" cy="4536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30"/>
            </p:custDataLst>
          </p:nvPr>
        </p:nvSpPr>
        <p:spPr>
          <a:xfrm>
            <a:off x="3484800" y="4356000"/>
            <a:ext cx="2214000" cy="374400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6705600" y="4356000"/>
            <a:ext cx="1946275" cy="374400"/>
          </a:xfrm>
        </p:spPr>
        <p:txBody>
          <a:bodyPr/>
          <a:lstStyle>
            <a:lvl1pPr marL="0" indent="0" algn="r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040890" cy="19729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7725"/>
            <a:chOff x="2157" y="1563"/>
            <a:chExt cx="14730" cy="733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0"/>
              <a:ext cx="4396" cy="42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908800" y="2696400"/>
            <a:ext cx="6675968" cy="1746682"/>
          </a:xfrm>
        </p:spPr>
        <p:txBody>
          <a:bodyPr anchor="ctr" anchorCtr="0">
            <a:normAutofit/>
          </a:bodyPr>
          <a:lstStyle>
            <a:lvl1pPr algn="ctr">
              <a:defRPr sz="60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374333" y="194531"/>
            <a:ext cx="11817666" cy="6663469"/>
            <a:chOff x="374333" y="194531"/>
            <a:chExt cx="11817666" cy="6663469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0" y="0"/>
              <a:ext cx="3393463" cy="3280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8798536" y="3577770"/>
              <a:ext cx="3393463" cy="32802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75445" y="4060190"/>
            <a:ext cx="2917190" cy="2820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9630"/>
            <a:chOff x="2157" y="1563"/>
            <a:chExt cx="14730" cy="733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3"/>
              <a:ext cx="4396" cy="42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58800" y="3254400"/>
            <a:ext cx="5475600" cy="770400"/>
          </a:xfrm>
        </p:spPr>
        <p:txBody>
          <a:bodyPr anchor="b">
            <a:normAutofit/>
          </a:bodyPr>
          <a:lstStyle>
            <a:lvl1pPr algn="ctr" eaLnBrk="1" fontAlgn="auto" latinLnBrk="0" hangingPunct="1">
              <a:defRPr sz="4000" b="1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744000" y="4064400"/>
            <a:ext cx="4705200" cy="45360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sz="1400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472295" y="4229100"/>
            <a:ext cx="2719705" cy="2628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54490" y="4018915"/>
            <a:ext cx="2937510" cy="28390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02565" y="194310"/>
            <a:ext cx="11798300" cy="647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-12065" y="0"/>
            <a:ext cx="12204065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304800" y="2965450"/>
            <a:ext cx="4026535" cy="277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53465" y="194310"/>
            <a:ext cx="4026535" cy="2771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4331335" y="3894455"/>
            <a:ext cx="4026535" cy="2771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04800" y="2214245"/>
            <a:ext cx="468630" cy="324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109075" y="3877945"/>
            <a:ext cx="3082925" cy="298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351405" cy="2273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6.xml"/><Relationship Id="rId1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6.xml"/><Relationship Id="rId4" Type="http://schemas.openxmlformats.org/officeDocument/2006/relationships/image" Target="../media/image42.jpeg"/><Relationship Id="rId3" Type="http://schemas.openxmlformats.org/officeDocument/2006/relationships/image" Target="../media/image27.pn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tags" Target="../tags/tag23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Relationship Id="rId3" Type="http://schemas.openxmlformats.org/officeDocument/2006/relationships/image" Target="../media/image19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jpeg"/><Relationship Id="rId2" Type="http://schemas.openxmlformats.org/officeDocument/2006/relationships/tags" Target="../tags/tag238.xml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tags" Target="../tags/tag239.xml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tags" Target="../tags/tag24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8.xml"/><Relationship Id="rId3" Type="http://schemas.openxmlformats.org/officeDocument/2006/relationships/image" Target="../media/image19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0.xml"/><Relationship Id="rId2" Type="http://schemas.openxmlformats.org/officeDocument/2006/relationships/image" Target="../media/image20.jpeg"/><Relationship Id="rId1" Type="http://schemas.openxmlformats.org/officeDocument/2006/relationships/tags" Target="../tags/tag229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3" Type="http://schemas.openxmlformats.org/officeDocument/2006/relationships/tags" Target="../tags/tag232.xml"/><Relationship Id="rId2" Type="http://schemas.openxmlformats.org/officeDocument/2006/relationships/image" Target="../media/image21.jpeg"/><Relationship Id="rId1" Type="http://schemas.openxmlformats.org/officeDocument/2006/relationships/tags" Target="../tags/tag23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tags" Target="../tags/tag23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6385" y="2143125"/>
            <a:ext cx="7522210" cy="2386965"/>
          </a:xfrm>
        </p:spPr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 zài xuéxiào shítánɡ chīfàn</a:t>
            </a:r>
            <a:br>
              <a:rPr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</a:t>
            </a:r>
            <a:r>
              <a:rPr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 在  学 校   食 堂   吃 饭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Lesson 11  I eat at the school canteen</a:t>
            </a:r>
            <a:br>
              <a:rPr lang="en-US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</a:t>
            </a:r>
            <a:endParaRPr lang="en-US" altLang="zh-CN" sz="266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内容占位符 4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0"/>
            <a:ext cx="2349500" cy="1511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4338955" y="1137285"/>
            <a:ext cx="6473825" cy="44221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sp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              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  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我    们     从   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8</a:t>
            </a:r>
            <a:r>
              <a:rPr sz="2000">
                <a:effectLst/>
                <a:sym typeface="+mn-ea"/>
              </a:rPr>
              <a:t>:00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    到   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9</a:t>
            </a:r>
            <a:r>
              <a:rPr sz="2000">
                <a:effectLst/>
                <a:sym typeface="+mn-ea"/>
              </a:rPr>
              <a:t>:35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    上      汉 语 课 。 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(We have a Chinese course from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8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: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0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0 to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9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: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35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.)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cónɡ 202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sym typeface="+mn-ea"/>
              </a:rPr>
              <a:t>1</a:t>
            </a: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nián dào 202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sym typeface="+mn-ea"/>
              </a:rPr>
              <a:t>3</a:t>
            </a: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nián ， wǒ xué xí hàn yǔ 。 </a:t>
            </a:r>
            <a:endParaRPr sz="2000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 从    202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sym typeface="+mn-ea"/>
              </a:rPr>
              <a:t>1</a:t>
            </a: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  年    到   202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sym typeface="+mn-ea"/>
              </a:rPr>
              <a:t>3</a:t>
            </a: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年  ，    我 学  习 汉  语 。</a:t>
            </a:r>
            <a:endParaRPr sz="2000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sym typeface="+mn-ea"/>
              </a:rPr>
              <a:t> (</a:t>
            </a:r>
            <a:r>
              <a:rPr lang="en-US" altLang="zh-CN" sz="2000">
                <a:effectLst/>
                <a:sym typeface="+mn-ea"/>
              </a:rPr>
              <a:t>I study</a:t>
            </a:r>
            <a:r>
              <a:rPr sz="2000">
                <a:effectLst/>
                <a:sym typeface="+mn-ea"/>
              </a:rPr>
              <a:t> Chinese  from </a:t>
            </a:r>
            <a:r>
              <a:rPr lang="en-US" altLang="zh-CN" sz="2000">
                <a:effectLst/>
                <a:sym typeface="+mn-ea"/>
              </a:rPr>
              <a:t>20</a:t>
            </a:r>
            <a:r>
              <a:rPr sz="2000">
                <a:effectLst/>
                <a:sym typeface="+mn-ea"/>
              </a:rPr>
              <a:t>2</a:t>
            </a:r>
            <a:r>
              <a:rPr lang="en-US" altLang="zh-CN" sz="2000">
                <a:effectLst/>
                <a:sym typeface="+mn-ea"/>
              </a:rPr>
              <a:t>1</a:t>
            </a:r>
            <a:r>
              <a:rPr sz="2000">
                <a:effectLst/>
                <a:sym typeface="+mn-ea"/>
              </a:rPr>
              <a:t> to </a:t>
            </a:r>
            <a:r>
              <a:rPr lang="en-US" altLang="zh-CN" sz="2000">
                <a:effectLst/>
                <a:sym typeface="+mn-ea"/>
              </a:rPr>
              <a:t>2023</a:t>
            </a:r>
            <a:r>
              <a:rPr sz="2000">
                <a:effectLst/>
                <a:sym typeface="+mn-ea"/>
              </a:rPr>
              <a:t>.)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从我的家到北航不远（yuǎn，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sym typeface="+mn-ea"/>
              </a:rPr>
              <a:t>far</a:t>
            </a: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）。</a:t>
            </a:r>
            <a:endParaRPr sz="2000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（It's not far from my home to Beihang）</a:t>
            </a:r>
            <a:endParaRPr sz="2000" strike="noStrike" noProof="1"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7550" y="2653030"/>
            <a:ext cx="30060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cónɡ……dào……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7  从 …… 到…… 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from ……to ……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054100" y="2445385"/>
            <a:ext cx="8096885" cy="42113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6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130000"/>
              </a:lnSpc>
              <a:buClrTx/>
              <a:buSzTx/>
              <a:buNone/>
            </a:pPr>
            <a:r>
              <a:rPr sz="3335">
                <a:solidFill>
                  <a:schemeClr val="tx1"/>
                </a:solidFill>
                <a:effectLst/>
                <a:sym typeface="+mn-ea"/>
              </a:rPr>
              <a:t>cónɡ xīnɡ qī yí dào xīnɡ qī wǔ ， nǐ  dōu shànɡ bān mɑ ？ </a:t>
            </a:r>
            <a:endParaRPr lang="zh-CN" altLang="en-US" sz="3335">
              <a:solidFill>
                <a:schemeClr val="tx1"/>
              </a:solidFill>
              <a:effectLst/>
            </a:endParaRPr>
          </a:p>
          <a:p>
            <a:pPr marL="0" algn="l">
              <a:buClrTx/>
              <a:buSzTx/>
              <a:buNone/>
            </a:pPr>
            <a:r>
              <a:rPr sz="3335">
                <a:solidFill>
                  <a:schemeClr val="tx1"/>
                </a:solidFill>
                <a:effectLst/>
                <a:sym typeface="+mn-ea"/>
              </a:rPr>
              <a:t>  从   星   期 一  到   星   期 五 ，  你  都     上     班  吗 ？</a:t>
            </a:r>
            <a:endParaRPr lang="zh-CN" altLang="en-US" sz="3335">
              <a:solidFill>
                <a:schemeClr val="tx1"/>
              </a:solidFill>
              <a:effectLst/>
            </a:endParaRPr>
          </a:p>
          <a:p>
            <a:pPr marL="0" algn="l">
              <a:buClrTx/>
              <a:buSzTx/>
              <a:buNone/>
            </a:pPr>
            <a:r>
              <a:rPr sz="3335">
                <a:solidFill>
                  <a:schemeClr val="tx1"/>
                </a:solidFill>
                <a:effectLst/>
                <a:sym typeface="+mn-ea"/>
              </a:rPr>
              <a:t> (From Monday to Friday, do you go to work everyday?)</a:t>
            </a:r>
            <a:endParaRPr sz="3335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buClrTx/>
              <a:buSzTx/>
              <a:buNone/>
            </a:pPr>
            <a:endParaRPr sz="3335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lang="en-US" altLang="zh-CN" sz="3335" strike="noStrike" noProof="1">
                <a:solidFill>
                  <a:schemeClr val="tx1"/>
                </a:solidFill>
                <a:effectLst/>
                <a:sym typeface="+mn-ea"/>
              </a:rPr>
              <a:t>                </a:t>
            </a:r>
            <a:r>
              <a:rPr sz="3335" strike="noStrike" noProof="1">
                <a:solidFill>
                  <a:schemeClr val="tx1"/>
                </a:solidFill>
                <a:effectLst/>
                <a:sym typeface="+mn-ea"/>
              </a:rPr>
              <a:t>jǐ diǎn shànɡ bān ？ jǐ diǎn xià bān ？ </a:t>
            </a:r>
            <a:endParaRPr sz="3335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sz="3335" strike="noStrike" noProof="1">
                <a:solidFill>
                  <a:schemeClr val="tx1"/>
                </a:solidFill>
                <a:effectLst/>
                <a:sym typeface="+mn-ea"/>
              </a:rPr>
              <a:t>你  爸 爸   几 点   上    班  ？ </a:t>
            </a:r>
            <a:r>
              <a:rPr lang="en-US" altLang="zh-CN" sz="3335" strike="noStrike" noProof="1">
                <a:solidFill>
                  <a:schemeClr val="tx1"/>
                </a:solidFill>
                <a:effectLst/>
                <a:sym typeface="+mn-ea"/>
              </a:rPr>
              <a:t> </a:t>
            </a:r>
            <a:r>
              <a:rPr sz="3335" strike="noStrike" noProof="1">
                <a:solidFill>
                  <a:schemeClr val="tx1"/>
                </a:solidFill>
                <a:effectLst/>
                <a:sym typeface="+mn-ea"/>
              </a:rPr>
              <a:t>几 点   下  班  ？ </a:t>
            </a:r>
            <a:endParaRPr sz="3335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sz="3330">
                <a:effectLst/>
                <a:sym typeface="+mn-ea"/>
              </a:rPr>
              <a:t>(</a:t>
            </a:r>
            <a:r>
              <a:rPr lang="en-US" altLang="zh-CN" sz="3330">
                <a:effectLst/>
                <a:sym typeface="+mn-ea"/>
              </a:rPr>
              <a:t>What time does your dad go to work and get off work</a:t>
            </a:r>
            <a:r>
              <a:rPr sz="3330">
                <a:effectLst/>
                <a:sym typeface="+mn-ea"/>
              </a:rPr>
              <a:t>?)</a:t>
            </a:r>
            <a:endParaRPr sz="333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buClrTx/>
              <a:buSzTx/>
              <a:buNone/>
            </a:pPr>
            <a:endParaRPr sz="3335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indent="0">
              <a:buNone/>
            </a:pP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78685" y="450850"/>
            <a:ext cx="37973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shànɡbān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8 上  班:go to work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xià bān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下  班:get off work  </a:t>
            </a:r>
            <a:endParaRPr lang="zh-CN" altLang="en-US" sz="2000"/>
          </a:p>
        </p:txBody>
      </p:sp>
      <p:pic>
        <p:nvPicPr>
          <p:cNvPr id="104" name="图片 103"/>
          <p:cNvPicPr/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78265" y="80645"/>
            <a:ext cx="2743200" cy="274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143635" y="1622425"/>
            <a:ext cx="9566910" cy="34588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zhōu mò nǐ chánɡ chánɡ zuò shén me ？ 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  周   末   你     常        常    做    什    么 ？ 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(What are you doing on the weekend?)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cónɡ xīnɡ qī yí dào xīnɡ qī wǔ nǐ jǐ diǎn qǐ chuánɡ ？ 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zhōu mò 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ne?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 从   星   期 一  到   星   期  五 你 几  点   起   床  ？    周    末   呢？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What time do you get up from Monday to Friday?How about the weekend?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）</a:t>
            </a: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0795" y="236855"/>
            <a:ext cx="2540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zhōumò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9 周 末:weekend </a:t>
            </a:r>
            <a:endParaRPr lang="zh-CN" altLang="en-US" sz="2000"/>
          </a:p>
        </p:txBody>
      </p:sp>
      <p:sp>
        <p:nvSpPr>
          <p:cNvPr id="5" name="内容占位符 3"/>
          <p:cNvSpPr/>
          <p:nvPr>
            <p:custDataLst>
              <p:tags r:id="rId1"/>
            </p:custDataLst>
          </p:nvPr>
        </p:nvSpPr>
        <p:spPr>
          <a:xfrm>
            <a:off x="6986270" y="483235"/>
            <a:ext cx="4074795" cy="1642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CN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  </a:t>
            </a:r>
            <a:r>
              <a:rPr lang="zh-CN" altLang="en-US" sz="2400" dirty="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周末你上班吗？</a:t>
            </a:r>
            <a:endParaRPr lang="en-US" altLang="zh-CN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>
              <a:buNone/>
            </a:pPr>
            <a:r>
              <a:rPr lang="en-US" altLang="zh-CN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周末我不上班。</a:t>
            </a:r>
            <a:endParaRPr lang="zh-CN" altLang="en-US" sz="2400"/>
          </a:p>
        </p:txBody>
      </p:sp>
      <p:sp>
        <p:nvSpPr>
          <p:cNvPr id="7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95160" y="1622425"/>
            <a:ext cx="3715385" cy="14700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上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周末     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last weekend</a:t>
            </a:r>
            <a:endParaRPr lang="zh-CN" altLang="en-US" sz="240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周末     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this weekend</a:t>
            </a:r>
            <a:endParaRPr lang="zh-CN" altLang="en-US" sz="240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下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周末     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next weekend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76725" y="5239385"/>
            <a:ext cx="67208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这个周末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你准备（zhǔn bèi，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intend,plan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）做什么？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6725" y="576961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你们周末有课吗？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5470" y="629983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周末银行开门吗？ 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bldLvl="0" animBg="1"/>
      <p:bldP spid="7" grpId="1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2113915" y="1703070"/>
            <a:ext cx="8298815" cy="41484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pínɡ shí tā liù diǎn qǐ chuánɡ ， zhōu mò tā 9 diǎn qǐ chuánɡ 。 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平   时  他  六  点   起      床   ，   周   末   他 9   点   起    床   。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(He gets up at six o 'clock and at nine on the  weekend.)</a:t>
            </a:r>
            <a:endParaRPr lang="en-US" altLang="zh-CN"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pínɡ shí tā hěn mánɡ ， zhōu mò tā bù mánɡ 。 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 平   时  他   很     忙  ，    周   末   他 不   忙  。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(He's usually busy ,but is not busy on the  weekend.)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 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solidFill>
                  <a:schemeClr val="tx1"/>
                </a:solidFill>
                <a:effectLst/>
                <a:sym typeface="+mn-ea"/>
              </a:rPr>
              <a:t>平时你在哪儿吃饭？周末呢？</a:t>
            </a:r>
            <a:endParaRPr sz="2000" strike="noStrike" noProof="1"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2145" y="619760"/>
            <a:ext cx="46386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pínɡshí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10 平 时:normal/ordinary times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448310" y="2967355"/>
            <a:ext cx="7274560" cy="31324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sz="32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你在</a:t>
            </a:r>
            <a:r>
              <a:rPr sz="320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哪（nǎ）个学校</a:t>
            </a:r>
            <a:r>
              <a:rPr sz="32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学习？</a:t>
            </a:r>
            <a:br>
              <a:rPr sz="32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</a:br>
            <a:endParaRPr sz="32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>
              <a:buNone/>
            </a:pPr>
            <a:r>
              <a:rPr sz="320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你们</a:t>
            </a:r>
            <a:r>
              <a:rPr sz="3200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的学校</a:t>
            </a:r>
            <a:r>
              <a:rPr sz="32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怎么样（zěn me yànɡ）？</a:t>
            </a:r>
            <a:endParaRPr lang="en-US" altLang="zh-CN" sz="3200" strike="noStrike" noProof="1" smtClean="0"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9880" y="989965"/>
            <a:ext cx="25400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xuéxiào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学 校:school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zh-CN" altLang="en-US" sz="2000"/>
          </a:p>
        </p:txBody>
      </p:sp>
      <p:pic>
        <p:nvPicPr>
          <p:cNvPr id="64514" name="图片 3" descr="微信图片_202009291106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7095" y="989965"/>
            <a:ext cx="2495550" cy="1871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8336915" y="3613785"/>
            <a:ext cx="3593465" cy="1694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大学 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</a:rPr>
              <a:t>university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中学  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</a:rPr>
              <a:t>middle school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小学  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</a:rPr>
              <a:t>primary school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544830" y="3042920"/>
            <a:ext cx="6229985" cy="31324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sym typeface="+mn-ea"/>
              </a:rPr>
              <a:t>zhè       běihánɡ     shítánɡ。 </a:t>
            </a:r>
            <a:endParaRPr lang="en-US" altLang="zh-CN" sz="2000">
              <a:effectLst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sym typeface="+mn-ea"/>
              </a:rPr>
              <a:t>这   是    北 航    的   食 堂 。</a:t>
            </a:r>
            <a:endParaRPr lang="en-US" altLang="zh-CN" sz="2000">
              <a:effectLst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sym typeface="+mn-ea"/>
              </a:rPr>
              <a:t> </a:t>
            </a:r>
            <a:r>
              <a:rPr lang="en-US" altLang="zh-CN" sz="2000">
                <a:effectLst/>
                <a:sym typeface="+mn-ea"/>
              </a:rPr>
              <a:t>(This is the canteen of Beihang university.)</a:t>
            </a:r>
            <a:endParaRPr lang="en-US" altLang="zh-CN" sz="2000">
              <a:solidFill>
                <a:schemeClr val="tx1"/>
              </a:solidFill>
              <a:effectLst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effectLst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sym typeface="+mn-ea"/>
              </a:rPr>
              <a:t>          zài xuéxiào de shítánɡ chīfàn。 </a:t>
            </a:r>
            <a:endParaRPr lang="en-US" altLang="zh-CN" sz="2000">
              <a:effectLst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sym typeface="+mn-ea"/>
              </a:rPr>
              <a:t>他们    在  学  校    的   食 堂   吃 饭。</a:t>
            </a:r>
            <a:endParaRPr lang="en-US" altLang="zh-CN" sz="2000">
              <a:effectLst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sym typeface="+mn-ea"/>
              </a:rPr>
              <a:t> </a:t>
            </a:r>
            <a:r>
              <a:rPr lang="en-US" altLang="zh-CN" sz="2000">
                <a:effectLst/>
                <a:sym typeface="+mn-ea"/>
              </a:rPr>
              <a:t>(They have a </a:t>
            </a:r>
            <a:r>
              <a:rPr lang="en-US" altLang="zh-CN" sz="2000">
                <a:effectLst/>
                <a:sym typeface="+mn-ea"/>
              </a:rPr>
              <a:t>meal in the canteen of school.)</a:t>
            </a:r>
            <a:endParaRPr lang="en-US" altLang="zh-CN" sz="2000">
              <a:solidFill>
                <a:schemeClr val="tx1"/>
              </a:solidFill>
              <a:effectLst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 strike="noStrike" noProof="1">
              <a:effectLst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9880" y="989965"/>
            <a:ext cx="2540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shítánɡ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 食 堂:canteen</a:t>
            </a:r>
            <a:endParaRPr lang="zh-CN" altLang="en-US" sz="2000"/>
          </a:p>
        </p:txBody>
      </p:sp>
      <p:pic>
        <p:nvPicPr>
          <p:cNvPr id="5" name="Picture 2" descr="C:\Users\lenovo\Pictures\timg (25).jpg"/>
          <p:cNvPicPr>
            <a:picLocks noGrp="1"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85205" y="310515"/>
            <a:ext cx="2944495" cy="2141855"/>
          </a:xfrm>
          <a:prstGeom prst="rect">
            <a:avLst/>
          </a:prstGeom>
          <a:noFill/>
        </p:spPr>
      </p:pic>
      <p:sp>
        <p:nvSpPr>
          <p:cNvPr id="8" name="文本框 7"/>
          <p:cNvSpPr txBox="1"/>
          <p:nvPr/>
        </p:nvSpPr>
        <p:spPr>
          <a:xfrm>
            <a:off x="5753735" y="2870200"/>
            <a:ext cx="650557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你们在哪儿吃饭？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 每天 都 在 </a:t>
            </a:r>
            <a:r>
              <a:rPr lang="zh-CN" altLang="en-US" sz="28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 校 的 食 堂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吃饭 吗 ？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3017520" y="40005"/>
            <a:ext cx="3269615" cy="67773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90000"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>
                <a:sym typeface="+mn-ea"/>
              </a:rPr>
              <a:t>               de  shí hou </a:t>
            </a:r>
            <a:endParaRPr lang="en-US" altLang="zh-CN" sz="2000" b="1">
              <a:sym typeface="+mn-ea"/>
            </a:endParaRPr>
          </a:p>
          <a:p>
            <a:pPr algn="l"/>
            <a:r>
              <a:rPr sz="2000">
                <a:sym typeface="+mn-ea"/>
              </a:rPr>
              <a:t>  </a:t>
            </a:r>
            <a:r>
              <a:rPr lang="en-US" altLang="zh-CN" sz="2000" b="1">
                <a:sym typeface="+mn-ea"/>
              </a:rPr>
              <a:t>N /verb +</a:t>
            </a:r>
            <a:r>
              <a:rPr sz="2000">
                <a:sym typeface="+mn-ea"/>
              </a:rPr>
              <a:t>  的   时  候</a:t>
            </a:r>
            <a:endParaRPr sz="2000">
              <a:sym typeface="+mn-ea"/>
            </a:endParaRPr>
          </a:p>
          <a:p>
            <a:pPr algn="l"/>
            <a:r>
              <a:rPr sz="2000">
                <a:sym typeface="+mn-ea"/>
              </a:rPr>
              <a:t> </a:t>
            </a:r>
            <a:endParaRPr sz="2000">
              <a:sym typeface="+mn-ea"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chī  fàn </a:t>
            </a:r>
            <a:endParaRPr lang="zh-CN" altLang="en-US" sz="2000">
              <a:effectLst/>
            </a:endParaRPr>
          </a:p>
          <a:p>
            <a:pPr marL="0" indent="0" algn="l">
              <a:lnSpc>
                <a:spcPts val="1160"/>
              </a:lnSpc>
              <a:buNone/>
            </a:pPr>
            <a:r>
              <a:rPr sz="2000">
                <a:effectLst/>
                <a:sym typeface="+mn-ea"/>
              </a:rPr>
              <a:t>    吃    饭 </a:t>
            </a:r>
            <a:endParaRPr sz="2000">
              <a:effectLst/>
              <a:sym typeface="+mn-ea"/>
            </a:endParaRPr>
          </a:p>
          <a:p>
            <a:pPr marL="0" indent="0" algn="l">
              <a:lnSpc>
                <a:spcPts val="1160"/>
              </a:lnSpc>
              <a:buNone/>
            </a:pPr>
            <a:endParaRPr lang="zh-CN" altLang="en-US" sz="2000">
              <a:effectLst/>
            </a:endParaRPr>
          </a:p>
          <a:p>
            <a:pPr marL="0" indent="0" algn="l">
              <a:lnSpc>
                <a:spcPts val="1160"/>
              </a:lnSpc>
              <a:buNone/>
            </a:pPr>
            <a:r>
              <a:rPr sz="2000">
                <a:effectLst/>
                <a:sym typeface="+mn-ea"/>
              </a:rPr>
              <a:t>    xiū   xi </a:t>
            </a:r>
            <a:endParaRPr lang="zh-CN" altLang="en-US" sz="2000">
              <a:effectLst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 休   息 </a:t>
            </a:r>
            <a:endParaRPr sz="2000">
              <a:effectLst/>
              <a:sym typeface="+mn-ea"/>
            </a:endParaRPr>
          </a:p>
          <a:p>
            <a:pPr algn="l">
              <a:lnSpc>
                <a:spcPts val="1160"/>
              </a:lnSpc>
            </a:pPr>
            <a:endParaRPr sz="2000">
              <a:effectLst/>
              <a:sym typeface="+mn-ea"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shànɡ kè </a:t>
            </a:r>
            <a:endParaRPr lang="zh-CN" altLang="en-US" sz="2000">
              <a:effectLst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  上    课 </a:t>
            </a:r>
            <a:endParaRPr sz="2000">
              <a:effectLst/>
              <a:sym typeface="+mn-ea"/>
            </a:endParaRPr>
          </a:p>
          <a:p>
            <a:pPr algn="l">
              <a:lnSpc>
                <a:spcPts val="1160"/>
              </a:lnSpc>
            </a:pPr>
            <a:endParaRPr lang="zh-CN" altLang="en-US" sz="2000">
              <a:effectLst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shànɡ bān </a:t>
            </a:r>
            <a:endParaRPr lang="zh-CN" altLang="en-US" sz="2000">
              <a:effectLst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   上    班  </a:t>
            </a:r>
            <a:endParaRPr sz="2000">
              <a:effectLst/>
              <a:sym typeface="+mn-ea"/>
            </a:endParaRPr>
          </a:p>
          <a:p>
            <a:pPr algn="l">
              <a:lnSpc>
                <a:spcPts val="1160"/>
              </a:lnSpc>
            </a:pPr>
            <a:endParaRPr lang="zh-CN" altLang="en-US" sz="2000">
              <a:effectLst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pá  shān </a:t>
            </a:r>
            <a:endParaRPr lang="zh-CN" altLang="en-US" sz="2000">
              <a:effectLst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 爬   山  </a:t>
            </a:r>
            <a:endParaRPr sz="2000">
              <a:effectLst/>
              <a:sym typeface="+mn-ea"/>
            </a:endParaRPr>
          </a:p>
          <a:p>
            <a:pPr algn="l">
              <a:lnSpc>
                <a:spcPts val="1160"/>
              </a:lnSpc>
            </a:pPr>
            <a:endParaRPr lang="zh-CN" altLang="en-US" sz="2000">
              <a:effectLst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bú shànɡ kè </a:t>
            </a:r>
            <a:endParaRPr lang="zh-CN" altLang="en-US" sz="2000">
              <a:effectLst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不    上    课 </a:t>
            </a:r>
            <a:endParaRPr sz="2000">
              <a:effectLst/>
              <a:sym typeface="+mn-ea"/>
            </a:endParaRPr>
          </a:p>
          <a:p>
            <a:pPr algn="l">
              <a:lnSpc>
                <a:spcPts val="1160"/>
              </a:lnSpc>
            </a:pPr>
            <a:endParaRPr lang="en-US" altLang="zh-CN" sz="20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zhōu mò </a:t>
            </a:r>
            <a:endParaRPr lang="zh-CN" altLang="en-US" sz="2000">
              <a:effectLst/>
            </a:endParaRPr>
          </a:p>
          <a:p>
            <a:pPr algn="l">
              <a:lnSpc>
                <a:spcPts val="1160"/>
              </a:lnSpc>
            </a:pPr>
            <a:r>
              <a:rPr sz="2000">
                <a:effectLst/>
                <a:sym typeface="+mn-ea"/>
              </a:rPr>
              <a:t>  周   末 </a:t>
            </a:r>
            <a:endParaRPr lang="en-US" altLang="zh-CN" sz="20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900045"/>
            <a:ext cx="30175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……de shíhou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……的  时候: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when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while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zh-CN" altLang="en-US" sz="2000"/>
          </a:p>
        </p:txBody>
      </p:sp>
      <p:pic>
        <p:nvPicPr>
          <p:cNvPr id="9" name="图片 8" descr="u=2226752197,205707425&amp;fm=26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7640" y="186690"/>
            <a:ext cx="2304415" cy="1535430"/>
          </a:xfrm>
          <a:prstGeom prst="rect">
            <a:avLst/>
          </a:prstGeom>
        </p:spPr>
      </p:pic>
      <p:pic>
        <p:nvPicPr>
          <p:cNvPr id="10" name="图片 9" descr="u=540366869,4222746237&amp;fm=26&amp;gp=0[1]"/>
          <p:cNvPicPr>
            <a:picLocks noChangeAspect="1"/>
          </p:cNvPicPr>
          <p:nvPr/>
        </p:nvPicPr>
        <p:blipFill>
          <a:blip r:embed="rId2">
            <a:clrChange>
              <a:clrFrom>
                <a:srgbClr val="F9FCFF">
                  <a:alpha val="100000"/>
                </a:srgbClr>
              </a:clrFrom>
              <a:clrTo>
                <a:srgbClr val="F9FCFF">
                  <a:alpha val="100000"/>
                  <a:alpha val="0"/>
                </a:srgbClr>
              </a:clrTo>
            </a:clrChange>
          </a:blip>
          <a:srcRect l="14540" t="17854" r="12140" b="30289"/>
          <a:stretch>
            <a:fillRect/>
          </a:stretch>
        </p:blipFill>
        <p:spPr>
          <a:xfrm>
            <a:off x="9368790" y="0"/>
            <a:ext cx="2428875" cy="1722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r="10268" b="5597"/>
          <a:stretch>
            <a:fillRect/>
          </a:stretch>
        </p:blipFill>
        <p:spPr>
          <a:xfrm>
            <a:off x="6421755" y="3341370"/>
            <a:ext cx="2167255" cy="1708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87135" y="275526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休息的时候，我们一起喝咖啡。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5" name="图片 4" descr="u=3251494941,1876175091&amp;fm=26&amp;gp=0[1]"/>
          <p:cNvPicPr>
            <a:picLocks noChangeAspect="1"/>
          </p:cNvPicPr>
          <p:nvPr/>
        </p:nvPicPr>
        <p:blipFill>
          <a:blip r:embed="rId4"/>
          <a:srcRect l="6712" r="9261"/>
          <a:stretch>
            <a:fillRect/>
          </a:stretch>
        </p:blipFill>
        <p:spPr>
          <a:xfrm>
            <a:off x="10107295" y="3148330"/>
            <a:ext cx="1597025" cy="1901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87135" y="524256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上课的时候，他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睡觉（shuì jiào）。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21755" y="584962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下课的时候，他很高兴。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287135" y="208089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吃饭的时候，他们看手机。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7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3739515" y="516890"/>
            <a:ext cx="7143750" cy="51835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7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shànɡbān de shí hou ， tā hěn mánɡ 。 </a:t>
            </a: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上    班  的   时  候  ，  他  很  忙  。 </a:t>
            </a: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pá shān de shí hou ， tā hěn lèi 。 </a:t>
            </a: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爬  山    的   时  候  ， 他 很 </a:t>
            </a:r>
            <a:r>
              <a:rPr lang="en-US" altLang="zh-CN" sz="2855" u="sng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累</a:t>
            </a:r>
            <a:r>
              <a:rPr sz="2855" u="sng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2855" u="sng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tired</a:t>
            </a:r>
            <a:r>
              <a:rPr sz="2855" u="sng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）</a:t>
            </a: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。 </a:t>
            </a: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bú shànɡ kè de shí hou ， tā fēi chánɡ ɡāo xìnɡ 。 </a:t>
            </a: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不    上    课  </a:t>
            </a:r>
            <a:r>
              <a:rPr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时  候  ，  他 非   常       高  兴   。</a:t>
            </a: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zhōu mò de shí hou ， </a:t>
            </a: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周   末  的  时  候  ，  </a:t>
            </a:r>
            <a:endParaRPr lang="en-US" altLang="zh-CN" sz="2855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855" strike="noStrike" noProof="1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2465" y="516890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67310" y="2900045"/>
            <a:ext cx="38677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……de shíhou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……的  时候: when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while   </a:t>
            </a:r>
            <a:endParaRPr lang="zh-CN" altLang="en-US" sz="2000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1590" y="262255"/>
            <a:ext cx="2877820" cy="1915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55" y="2419985"/>
            <a:ext cx="1413510" cy="2514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8011" t="28185" r="29071" b="22881"/>
          <a:stretch>
            <a:fillRect/>
          </a:stretch>
        </p:blipFill>
        <p:spPr>
          <a:xfrm>
            <a:off x="98425" y="4550410"/>
            <a:ext cx="2991485" cy="1918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176520"/>
            <a:ext cx="2272030" cy="1515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096000" y="4777740"/>
            <a:ext cx="31603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他们看电影（diàn yǐnɡ）。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530350" y="1703070"/>
            <a:ext cx="9131935" cy="48272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sp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altLang="zh-CN" sz="2000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在  你 们  家  ，   谁    </a:t>
            </a:r>
            <a:r>
              <a:rPr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常        常    </a:t>
            </a:r>
            <a:r>
              <a:rPr lang="en-US" altLang="zh-CN"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做  饭  ？</a:t>
            </a:r>
            <a:endParaRPr lang="en-US" altLang="zh-CN" sz="2000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（Who often cooks in your family?）</a:t>
            </a:r>
            <a:endParaRPr sz="2000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 strike="noStrike" noProof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平 时 他 很  忙   ，不 做  饭  ， 周  末   常  常    做  饭 。</a:t>
            </a: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Usually he is very busy  and doesn't cook. He often cooks on weekends</a:t>
            </a: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）</a:t>
            </a:r>
            <a:endParaRPr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你 </a:t>
            </a:r>
            <a:r>
              <a:rPr lang="en-US" altLang="zh-CN" sz="2000">
                <a:solidFill>
                  <a:srgbClr val="FF000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喜 欢（xǐ huan） </a:t>
            </a: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做  饭  吗 ？</a:t>
            </a:r>
            <a:endParaRPr lang="en-US" altLang="zh-CN" sz="2000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Do you like cooking?</a:t>
            </a:r>
            <a:r>
              <a:rPr sz="2000"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）</a:t>
            </a:r>
            <a:endParaRPr sz="2000"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13915" y="483235"/>
            <a:ext cx="339725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zuòfàn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14  做 饭:prepare a meal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zh-CN" altLang="en-US" sz="2000"/>
          </a:p>
        </p:txBody>
      </p:sp>
      <p:pic>
        <p:nvPicPr>
          <p:cNvPr id="1027" name="Picture 3" descr="C:\Users\lenovo\Pictures\u=77504438,3913489265&amp;fm=200&amp;gp=0.jpg"/>
          <p:cNvPicPr>
            <a:picLocks noGrp="1"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52230" y="199390"/>
            <a:ext cx="2647315" cy="17633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2341880" y="427990"/>
            <a:ext cx="2275205" cy="57753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    …… cài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    …… 菜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zhōnɡ ɡuó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中    国 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běi jīnɡ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北  京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fǎ ɡuó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法 国 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rì běn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日 本   </a:t>
            </a:r>
            <a:endParaRPr lang="en-US" altLang="zh-CN" sz="2000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2400" strike="noStrike" noProof="1">
                <a:solidFill>
                  <a:srgbClr val="002060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卡塔尔菜</a:t>
            </a:r>
            <a:endParaRPr sz="2400" strike="noStrike" noProof="1">
              <a:solidFill>
                <a:srgbClr val="002060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660" y="2685415"/>
            <a:ext cx="30175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cài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15 菜:dish  </a:t>
            </a:r>
            <a:endParaRPr lang="zh-CN" altLang="en-US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0990" y="206375"/>
            <a:ext cx="2833370" cy="1824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90" y="2322830"/>
            <a:ext cx="2550795" cy="2663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30165" y="5441315"/>
            <a:ext cx="2640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中国菜好吃吗？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5130165" y="6034405"/>
            <a:ext cx="4775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你喜欢（xǐ hu</a:t>
            </a:r>
            <a:r>
              <a:rPr lang="en-US" altLang="zh-CN" sz="2400"/>
              <a:t>a</a:t>
            </a:r>
            <a:r>
              <a:rPr lang="zh-CN" altLang="en-US" sz="2400"/>
              <a:t>n）吃什么菜？</a:t>
            </a:r>
            <a:endParaRPr lang="zh-CN" altLang="en-US" sz="2400"/>
          </a:p>
        </p:txBody>
      </p:sp>
      <p:pic>
        <p:nvPicPr>
          <p:cNvPr id="8199" name="Picture 7" descr="C:\Users\lenovo\Pictures\u=4164791160,33584438&amp;fm=26&amp;gp=0.jpg"/>
          <p:cNvPicPr>
            <a:picLocks noGrp="1"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55380" y="156845"/>
            <a:ext cx="2391410" cy="1874520"/>
          </a:xfrm>
          <a:prstGeom prst="rect">
            <a:avLst/>
          </a:prstGeom>
          <a:noFill/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" y="4521200"/>
            <a:ext cx="2242820" cy="1682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60" y="2534285"/>
            <a:ext cx="3098800" cy="2324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2540" y="1016635"/>
            <a:ext cx="3415030" cy="568769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80000"/>
          </a:bodyPr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tónɡwū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1 同 屋: roommate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zài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2 在: in/at/on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 place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jiā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3 家: a measure word for families or business establishments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qìchē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4 汽车:car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ɡōnɡsī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5  公 司:company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90770" y="788670"/>
            <a:ext cx="3093085" cy="58362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indent="0" algn="l" defTabSz="914400" rtl="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ɡōnɡzuò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indent="0" algn="l" defTabSz="914400" rtl="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6  工 作:job,work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cónɡ……dào……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 从 …… 到…… 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from ……to ……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shànɡbān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8 上  班:go to work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zhōumò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9 周 末:weekend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pínɡshí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10 平 时: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normal/ordinary times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14715" y="1125855"/>
            <a:ext cx="3427730" cy="51822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xuéxiào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学 校:school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shítánɡ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 食 堂:canteen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……de shíhou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……的  时候: when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zuòfàn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14  做 饭:prepare a meal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cài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15 菜:dish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liáotiānr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16  聊 天 儿:chat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11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47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747250" y="222250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614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4980" y="2399665"/>
            <a:ext cx="3960495" cy="38436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27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做  菜   </a:t>
            </a:r>
            <a:r>
              <a:rPr lang="en-US" altLang="zh-CN" sz="36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cook dishes</a:t>
            </a:r>
            <a:endParaRPr lang="zh-CN" altLang="en-US" sz="360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2700">
                <a:latin typeface="华文楷体" panose="02010600040101010101" charset="-122"/>
                <a:ea typeface="华文楷体" panose="02010600040101010101" charset="-122"/>
              </a:rPr>
              <a:t>做 一个 菜</a:t>
            </a:r>
            <a:endParaRPr lang="zh-CN" altLang="en-US" sz="2700"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>
              <a:buNone/>
            </a:pPr>
            <a:endParaRPr lang="zh-CN" altLang="en-US" sz="2700"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2700">
                <a:latin typeface="华文楷体" panose="02010600040101010101" charset="-122"/>
                <a:ea typeface="华文楷体" panose="02010600040101010101" charset="-122"/>
              </a:rPr>
              <a:t>做 什么 菜？</a:t>
            </a:r>
            <a:endParaRPr lang="zh-CN" altLang="en-US" sz="27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图片 3" descr="做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5580" y="3618230"/>
            <a:ext cx="3596640" cy="2625090"/>
          </a:xfrm>
          <a:prstGeom prst="rect">
            <a:avLst/>
          </a:prstGeom>
        </p:spPr>
      </p:pic>
      <p:sp>
        <p:nvSpPr>
          <p:cNvPr id="2" name="内容占位符 2"/>
          <p:cNvSpPr>
            <a:spLocks noGrp="1"/>
          </p:cNvSpPr>
          <p:nvPr/>
        </p:nvSpPr>
        <p:spPr>
          <a:xfrm>
            <a:off x="878840" y="1146175"/>
            <a:ext cx="3425825" cy="924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这 </a:t>
            </a:r>
            <a:r>
              <a:rPr lang="zh-CN" altLang="en-US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个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菜  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</a:rPr>
              <a:t>this dish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  <a:p>
            <a:pPr marL="0" indent="0">
              <a:buNone/>
            </a:pP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5565" y="2548255"/>
            <a:ext cx="4711065" cy="738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土豆牛肉（tǔ dòu niú ròu ）</a:t>
            </a:r>
            <a:endParaRPr lang="zh-CN" altLang="en-US" sz="24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145" y="109220"/>
            <a:ext cx="3902075" cy="22904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2" grpId="1"/>
      <p:bldP spid="3" grpId="0" uiExpand="1" build="p"/>
      <p:bldP spid="3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3177540" y="1469390"/>
            <a:ext cx="5755005" cy="4391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2000" b="1">
                <a:effectLst/>
                <a:cs typeface="Arial" panose="020B0604020202020204" pitchFamily="34" charset="0"/>
                <a:sym typeface="+mn-ea"/>
              </a:rPr>
              <a:t>ɡēn      </a:t>
            </a:r>
            <a:r>
              <a:rPr sz="2000" b="1">
                <a:effectLst/>
                <a:cs typeface="Arial" panose="020B0604020202020204" pitchFamily="34" charset="0"/>
                <a:sym typeface="+mn-ea"/>
              </a:rPr>
              <a:t>liáo tiānr</a:t>
            </a:r>
            <a:endParaRPr sz="2000" b="1">
              <a:effectLst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 b="1">
                <a:effectLst/>
                <a:cs typeface="Arial" panose="020B0604020202020204" pitchFamily="34" charset="0"/>
                <a:sym typeface="+mn-ea"/>
              </a:rPr>
              <a:t>A   </a:t>
            </a:r>
            <a:r>
              <a:rPr sz="2000" b="1">
                <a:effectLst/>
                <a:cs typeface="Arial" panose="020B0604020202020204" pitchFamily="34" charset="0"/>
                <a:sym typeface="+mn-ea"/>
              </a:rPr>
              <a:t>跟   </a:t>
            </a:r>
            <a:r>
              <a:rPr lang="en-US" altLang="zh-CN" sz="2000" b="1">
                <a:effectLst/>
                <a:cs typeface="Arial" panose="020B0604020202020204" pitchFamily="34" charset="0"/>
                <a:sym typeface="+mn-ea"/>
              </a:rPr>
              <a:t>B  </a:t>
            </a:r>
            <a:r>
              <a:rPr sz="2000" b="1">
                <a:effectLst/>
                <a:cs typeface="Arial" panose="020B0604020202020204" pitchFamily="34" charset="0"/>
                <a:sym typeface="+mn-ea"/>
              </a:rPr>
              <a:t>聊天儿               </a:t>
            </a:r>
            <a:r>
              <a:rPr lang="en-US" altLang="zh-CN" sz="2000" b="1" strike="sngStrike">
                <a:solidFill>
                  <a:schemeClr val="tx1"/>
                </a:solidFill>
                <a:effectLst/>
                <a:uFillTx/>
                <a:cs typeface="Arial" panose="020B0604020202020204" pitchFamily="34" charset="0"/>
                <a:sym typeface="+mn-ea"/>
              </a:rPr>
              <a:t>A  </a:t>
            </a:r>
            <a:r>
              <a:rPr sz="2000" b="1" strike="sngStrike">
                <a:solidFill>
                  <a:schemeClr val="tx1"/>
                </a:solidFill>
                <a:effectLst/>
                <a:uFillTx/>
                <a:cs typeface="Arial" panose="020B0604020202020204" pitchFamily="34" charset="0"/>
                <a:sym typeface="+mn-ea"/>
              </a:rPr>
              <a:t>聊天儿 </a:t>
            </a:r>
            <a:r>
              <a:rPr lang="en-US" altLang="zh-CN" sz="2000" b="1" strike="sngStrike">
                <a:solidFill>
                  <a:schemeClr val="tx1"/>
                </a:solidFill>
                <a:effectLst/>
                <a:uFillTx/>
                <a:cs typeface="Arial" panose="020B0604020202020204" pitchFamily="34" charset="0"/>
                <a:sym typeface="+mn-ea"/>
              </a:rPr>
              <a:t>B</a:t>
            </a:r>
            <a:r>
              <a:rPr lang="en-US" altLang="zh-CN" sz="2000" b="1">
                <a:solidFill>
                  <a:srgbClr val="FF0000"/>
                </a:solidFill>
                <a:effectLst/>
                <a:cs typeface="Arial" panose="020B0604020202020204" pitchFamily="34" charset="0"/>
                <a:sym typeface="+mn-ea"/>
              </a:rPr>
              <a:t> × </a:t>
            </a:r>
            <a:r>
              <a:rPr sz="2000" b="1">
                <a:solidFill>
                  <a:srgbClr val="FF0000"/>
                </a:solidFill>
                <a:effectLst/>
                <a:cs typeface="Arial" panose="020B0604020202020204" pitchFamily="34" charset="0"/>
                <a:sym typeface="+mn-ea"/>
              </a:rPr>
              <a:t>  </a:t>
            </a:r>
            <a:r>
              <a:rPr sz="2000" b="1">
                <a:effectLst/>
                <a:cs typeface="Arial" panose="020B0604020202020204" pitchFamily="34" charset="0"/>
                <a:sym typeface="+mn-ea"/>
              </a:rPr>
              <a:t>       </a:t>
            </a:r>
            <a:endParaRPr sz="2000" b="1">
              <a:effectLst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sz="2000" b="1">
              <a:effectLst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sz="2000">
                <a:effectLst/>
                <a:cs typeface="Arial" panose="020B0604020202020204" pitchFamily="34" charset="0"/>
                <a:sym typeface="+mn-ea"/>
              </a:rPr>
              <a:t> 他    常  常    跟</a:t>
            </a: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sz="2000">
                <a:effectLst/>
                <a:cs typeface="Arial" panose="020B0604020202020204" pitchFamily="34" charset="0"/>
                <a:sym typeface="+mn-ea"/>
              </a:rPr>
              <a:t>朋友    聊  天 儿。</a:t>
            </a:r>
            <a:endParaRPr sz="2000">
              <a:effectLst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  (He often chats with friends.)</a:t>
            </a:r>
            <a:endParaRPr lang="en-US" altLang="zh-CN" sz="2000">
              <a:solidFill>
                <a:schemeClr val="tx1"/>
              </a:solidFill>
              <a:effectLst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zh-CN" altLang="en-US" sz="2000">
              <a:effectLst/>
              <a:cs typeface="Arial" panose="020B0604020202020204" pitchFamily="34" charset="0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sz="2000">
                <a:effectLst/>
                <a:cs typeface="Arial" panose="020B0604020202020204" pitchFamily="34" charset="0"/>
                <a:sym typeface="+mn-ea"/>
              </a:rPr>
              <a:t>他  们    一 起   吃  饭 、 聊   天 </a:t>
            </a:r>
            <a:r>
              <a:rPr sz="2000">
                <a:effectLst/>
                <a:cs typeface="Arial" panose="020B0604020202020204" pitchFamily="34" charset="0"/>
                <a:sym typeface="+mn-ea"/>
              </a:rPr>
              <a:t>儿 。</a:t>
            </a:r>
            <a:endParaRPr sz="2000">
              <a:effectLst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sz="2000"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(They eat and chat together.)</a:t>
            </a:r>
            <a:endParaRPr lang="en-US" altLang="zh-CN" sz="2000">
              <a:solidFill>
                <a:schemeClr val="tx1"/>
              </a:solidFill>
              <a:effectLst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endParaRPr lang="en-US" altLang="zh-CN" sz="2000" strike="noStrike" noProof="1">
              <a:solidFill>
                <a:schemeClr val="tx1"/>
              </a:solidFill>
              <a:effectLst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 strike="noStrike" noProof="1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sz="2000" strike="noStrike" noProof="1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我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sz="2000" strike="noStrike" noProof="1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喜欢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sz="2000" strike="noStrike" noProof="1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跟中国人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 </a:t>
            </a:r>
            <a:r>
              <a:rPr sz="2000" strike="noStrike" noProof="1">
                <a:solidFill>
                  <a:schemeClr val="tx1"/>
                </a:solidFill>
                <a:effectLst/>
                <a:cs typeface="Arial" panose="020B0604020202020204" pitchFamily="34" charset="0"/>
                <a:sym typeface="+mn-ea"/>
              </a:rPr>
              <a:t>聊天儿。</a:t>
            </a:r>
            <a:endParaRPr sz="2000" strike="noStrike" noProof="1">
              <a:solidFill>
                <a:schemeClr val="tx1"/>
              </a:solidFill>
              <a:effectLst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660" y="2707005"/>
            <a:ext cx="301752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liáotiānr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16  聊 天 儿:chat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6695" y="882015"/>
            <a:ext cx="2421890" cy="1616710"/>
          </a:xfrm>
          <a:prstGeom prst="rect">
            <a:avLst/>
          </a:prstGeom>
        </p:spPr>
      </p:pic>
      <p:pic>
        <p:nvPicPr>
          <p:cNvPr id="9" name="图片 8" descr="u=2353329204,4152127756&amp;fm=26&amp;gp=0[1]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5620" y="4120515"/>
            <a:ext cx="1844040" cy="184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8670" y="240030"/>
            <a:ext cx="11290935" cy="6437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896745" y="568749"/>
            <a:ext cx="10187940" cy="60075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indent="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  的   同 屋    是    中 国人  ， 他 在  一 家  汽 车  公司 工 作  。 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他 每 天     都   很  忙   ， 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    早 上    八 点     到    下 午  五 点   都  在    公 司    上 班  ， 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有 时 候    周 末   也 去   上班  。 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平时  我 在   学校   食 堂   吃饭  ， 他 也 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 在 家  吃 饭  。 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休 息 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 时 候  ，   我 们    在 家  做 饭  。 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我 做    韩（hán）国  菜  ， 他 做   中 国菜  ， 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  们  一 起 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吃 饭  聊天儿 。 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4" name="11-2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867390" y="28702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55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129280" y="80645"/>
            <a:ext cx="7501890" cy="66929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他的   同   屋   是   哪   国  人  ？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 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他 的    同   屋   在  哪 儿    工   作  ？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他的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同屋  忙     不    忙   ？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他    平  时  在  家  吃  饭   吗 ？  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他  的   同 屋   呢 ？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altLang="zh-CN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 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他  们     </a:t>
            </a:r>
            <a:r>
              <a:rPr lang="zh-CN" altLang="en-US" sz="2000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什  么  时  候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做  饭  ？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他   做     什   么   菜  ？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他   的  同 屋 呢 ？ </a:t>
            </a:r>
            <a:endParaRPr lang="zh-CN" alt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 descr="u=635876766,1860840709&amp;fm=26&amp;gp=0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5234" b="17454"/>
          <a:stretch>
            <a:fillRect/>
          </a:stretch>
        </p:blipFill>
        <p:spPr>
          <a:xfrm rot="20460000">
            <a:off x="2012950" y="78740"/>
            <a:ext cx="1272540" cy="909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836545" y="909320"/>
            <a:ext cx="8334375" cy="5353685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vert="horz" lIns="90000" tIns="46800" rIns="90000" bIns="46800" rtlCol="0" anchor="t">
            <a:noAutofit/>
          </a:bodyPr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FF0000"/>
                </a:solidFill>
                <a:sym typeface="+mn-ea"/>
              </a:rPr>
              <a:t> S     +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  time   +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  </a:t>
            </a:r>
            <a:r>
              <a:rPr sz="2000" b="1">
                <a:solidFill>
                  <a:srgbClr val="FF0000"/>
                </a:solidFill>
                <a:sym typeface="+mn-ea"/>
              </a:rPr>
              <a:t>在 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+   place   +    v    +  o</a:t>
            </a:r>
            <a:endParaRPr lang="en-US" altLang="zh-CN" sz="2000" b="1">
              <a:solidFill>
                <a:srgbClr val="FF0000"/>
              </a:solidFill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altLang="zh-CN" sz="2000" b="1">
              <a:solidFill>
                <a:srgbClr val="FF0000"/>
              </a:solidFill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 </a:t>
            </a:r>
            <a:r>
              <a: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wǒ     xiàn zài      zài     jiào shì   xué xí    hàn yǔ 。 </a:t>
            </a:r>
            <a:endParaRPr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   我       </a:t>
            </a:r>
            <a:r>
              <a:rPr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现   在</a:t>
            </a:r>
            <a:r>
              <a: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        在      教   室     学  习     汉  语 。 </a:t>
            </a:r>
            <a:endParaRPr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   (I am learning Chinese in the classroom now)</a:t>
            </a:r>
            <a:endParaRPr lang="en-US" altLang="zh-CN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  <a:sym typeface="+mn-ea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  wǒ   zǎo shɑnɡ    zài     shí tánɡ   chī       zǎo fàn 。 </a:t>
            </a:r>
            <a:endParaRPr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  我        </a:t>
            </a:r>
            <a:r>
              <a:rPr sz="2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早  上</a:t>
            </a:r>
            <a:r>
              <a: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         在       食  堂       吃        早  饭  。 </a:t>
            </a:r>
            <a:endParaRPr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 ( I have my breakfast in the cafeteria in the morning)</a:t>
            </a:r>
            <a:endParaRPr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endParaRPr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lvl="0" indent="0" algn="l" fontAlgn="base">
              <a:lnSpc>
                <a:spcPct val="100000"/>
              </a:lnSpc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 fontAlgn="base">
              <a:lnSpc>
                <a:spcPct val="100000"/>
              </a:lnSpc>
              <a:buClrTx/>
              <a:buSzTx/>
              <a:buFontTx/>
              <a:buNone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836545" y="909320"/>
            <a:ext cx="8334375" cy="5353685"/>
          </a:xfrm>
          <a:solidFill>
            <a:schemeClr val="tx2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4560000" scaled="1"/>
            </a:gradFill>
          </a:ln>
          <a:effectLst/>
        </p:spPr>
        <p:txBody>
          <a:bodyPr vert="horz" lIns="90000" tIns="46800" rIns="90000" bIns="46800" rtlCol="0" anchor="t">
            <a:noAutofit/>
          </a:bodyPr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 b="1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time     + 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S   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 +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    </a:t>
            </a:r>
            <a:r>
              <a:rPr sz="2000" b="1">
                <a:solidFill>
                  <a:srgbClr val="FF0000"/>
                </a:solidFill>
                <a:sym typeface="+mn-ea"/>
              </a:rPr>
              <a:t>在  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+   place   +    v    +  o</a:t>
            </a:r>
            <a:endParaRPr lang="en-US" altLang="zh-CN" sz="2000" b="1">
              <a:solidFill>
                <a:srgbClr val="FF0000"/>
              </a:solidFill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altLang="zh-CN" sz="2000" b="1">
              <a:solidFill>
                <a:srgbClr val="FF0000"/>
              </a:solidFill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 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 </a:t>
            </a:r>
            <a:endParaRPr sz="2000">
              <a:solidFill>
                <a:schemeClr val="tx1"/>
              </a:solidFill>
              <a:effectLst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sz="2000">
                <a:solidFill>
                  <a:srgbClr val="FF0000"/>
                </a:solidFill>
                <a:effectLst/>
                <a:sym typeface="+mn-ea"/>
              </a:rPr>
              <a:t>  现   在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        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我            在     教   室     学  习     汉  语 。 </a:t>
            </a:r>
            <a:endParaRPr sz="2000">
              <a:solidFill>
                <a:schemeClr val="tx1"/>
              </a:solidFill>
              <a:effectLst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 (I am learning Chinese in the classroom now)</a:t>
            </a:r>
            <a:endParaRPr lang="en-US" altLang="zh-CN" sz="2000">
              <a:solidFill>
                <a:schemeClr val="tx1"/>
              </a:solidFill>
              <a:effectLst/>
              <a:sym typeface="+mn-ea"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solidFill>
                <a:schemeClr val="tx1"/>
              </a:solidFill>
              <a:effectLst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sz="2000">
                <a:solidFill>
                  <a:srgbClr val="FF0000"/>
                </a:solidFill>
                <a:effectLst/>
                <a:sym typeface="+mn-ea"/>
              </a:rPr>
              <a:t> 早   上 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        </a:t>
            </a:r>
            <a:r>
              <a:rPr sz="2000">
                <a:solidFill>
                  <a:schemeClr val="tx1"/>
                </a:solidFill>
                <a:effectLst/>
                <a:sym typeface="+mn-ea"/>
              </a:rPr>
              <a:t>我           在      食  堂       吃        早  饭  。 </a:t>
            </a:r>
            <a:endParaRPr sz="2000">
              <a:solidFill>
                <a:schemeClr val="tx1"/>
              </a:solidFill>
              <a:effectLst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effectLst/>
                <a:sym typeface="+mn-ea"/>
              </a:rPr>
              <a:t> ( I have my breakfast in the cafeteria in the morning)</a:t>
            </a:r>
            <a:endParaRPr sz="2000">
              <a:solidFill>
                <a:schemeClr val="tx1"/>
              </a:solidFill>
              <a:effectLst/>
            </a:endParaRPr>
          </a:p>
          <a:p>
            <a:pPr marL="342900" lvl="0" indent="-342900" algn="l" fontAlgn="base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0" indent="0" algn="l" fontAlgn="base">
              <a:lnSpc>
                <a:spcPct val="100000"/>
              </a:lnSpc>
              <a:buClrTx/>
              <a:buSzTx/>
              <a:buFontTx/>
              <a:buNone/>
            </a:pPr>
            <a:endParaRPr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说一说，写一写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Speak</a:t>
              </a: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 and write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5185" y="1081405"/>
            <a:ext cx="8278495" cy="4755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120" y="2703830"/>
            <a:ext cx="3709670" cy="2057400"/>
          </a:xfrm>
          <a:prstGeom prst="rect">
            <a:avLst/>
          </a:prstGeom>
        </p:spPr>
      </p:pic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5614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US" altLang="en-GB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supplementary words</a:t>
              </a: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23190" y="2889250"/>
          <a:ext cx="6382385" cy="1078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0"/>
                <a:gridCol w="2454275"/>
                <a:gridCol w="1388110"/>
              </a:tblGrid>
              <a:tr h="5143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My Student Status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Calibri" panose="020F0502020204030204" charset="0"/>
                        </a:rPr>
                        <a:t>wǒ de xué jí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我的学籍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45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Student Number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Calibri" panose="020F0502020204030204" charset="0"/>
                        </a:rPr>
                        <a:t>xué hào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学号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15" y="406400"/>
            <a:ext cx="3672840" cy="191833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9442450" y="3829050"/>
            <a:ext cx="469900" cy="3854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131935" y="1172845"/>
            <a:ext cx="469900" cy="3854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5614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US" altLang="en-GB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supplementary words</a:t>
              </a: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99415" y="2359025"/>
          <a:ext cx="7223760" cy="1289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5280"/>
                <a:gridCol w="2777490"/>
                <a:gridCol w="1570990"/>
              </a:tblGrid>
              <a:tr h="6445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Chinese 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Name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Calibri" panose="020F0502020204030204" charset="0"/>
                        </a:rPr>
                        <a:t>xué sheng xìng míng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学生姓名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5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Gender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Calibri" panose="020F0502020204030204" charset="0"/>
                        </a:rPr>
                        <a:t>xìng bié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性别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15" y="2080895"/>
            <a:ext cx="3647440" cy="206438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9175750" y="2736850"/>
            <a:ext cx="804545" cy="3346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9277985" y="3142615"/>
            <a:ext cx="702310" cy="25400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2540" y="1016635"/>
            <a:ext cx="3415030" cy="568769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80000"/>
          </a:bodyPr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tónɡwū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1 同 屋: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zài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2 在: in/at/on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 place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jiā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3 家: a measure word for families or business establishments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qìchē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4 汽车: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ɡōnɡsī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5  公 司: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890770" y="788670"/>
            <a:ext cx="3093085" cy="58362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indent="0" algn="l" defTabSz="914400" rtl="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ɡōnɡzuò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indent="0" algn="l" defTabSz="914400" rtl="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6  工 作: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cónɡ……dào……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 从 …… 到…… 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shànɡbān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8 上  班: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zhōumò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9 周 末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pínɡshí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10 平 时: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normal/ordinary times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14715" y="1125855"/>
            <a:ext cx="3427730" cy="51822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3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xuéxiào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学 校: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shítánɡ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 食 堂: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……de shíhou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……的  时候: 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zuòfàn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14  做 饭: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cài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15 菜: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liáotiānr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l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16  聊 天 儿: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11-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47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747250" y="222250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614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/>
              <a:t>Answer these questions:</a:t>
            </a:r>
            <a:endParaRPr lang="en-US" altLang="zh-CN" sz="2400"/>
          </a:p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   </a:t>
            </a: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你有同屋吗？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   </a:t>
            </a: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你在哪个学校学习？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  </a:t>
            </a: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你爸爸在哪儿工作？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  </a:t>
            </a: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你从几点到几点上汉语课？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  </a:t>
            </a: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周末你准备做什么？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  </a:t>
            </a: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平时你几点起床？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  </a:t>
            </a:r>
            <a:r>
              <a:rPr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你在哪儿吃午饭？</a:t>
            </a:r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2347595" y="1934845"/>
            <a:ext cx="3831590" cy="355092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/>
          </a:bodyPr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tónɡwū 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 有   同 屋 吗？ 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（Do you have a roommate?）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tónɡwū 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shuí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  的  同 屋  是  谁？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（Who's your roommate? ）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13915" y="738505"/>
            <a:ext cx="31591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tónɡwū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13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1 同 屋:roommate</a:t>
            </a:r>
            <a:endParaRPr lang="zh-CN" altLang="en-US" sz="2000"/>
          </a:p>
        </p:txBody>
      </p:sp>
      <p:pic>
        <p:nvPicPr>
          <p:cNvPr id="2" name="Picture 5" descr="C:\Users\lenovo\Pictures\u=2584500101,2825658184&amp;fm=26&amp;gp=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4054" y="2544182"/>
            <a:ext cx="3223245" cy="2148830"/>
          </a:xfrm>
          <a:prstGeom prst="rect">
            <a:avLst/>
          </a:prstGeom>
          <a:noFill/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3041650" y="491490"/>
            <a:ext cx="5979160" cy="56381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1500" b="1">
                <a:solidFill>
                  <a:srgbClr val="FF0000"/>
                </a:solidFill>
                <a:sym typeface="+mn-ea"/>
              </a:rPr>
              <a:t> </a:t>
            </a:r>
            <a:endParaRPr lang="en-US" altLang="zh-CN" sz="1500" b="1">
              <a:solidFill>
                <a:srgbClr val="FF0000"/>
              </a:solidFill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1900" b="1">
                <a:solidFill>
                  <a:srgbClr val="FF0000"/>
                </a:solidFill>
                <a:effectLst/>
                <a:sym typeface="+mn-ea"/>
              </a:rPr>
              <a:t>S    +     </a:t>
            </a:r>
            <a:r>
              <a:rPr sz="1900" b="1">
                <a:solidFill>
                  <a:srgbClr val="FF0000"/>
                </a:solidFill>
                <a:effectLst/>
                <a:sym typeface="+mn-ea"/>
              </a:rPr>
              <a:t>在     </a:t>
            </a:r>
            <a:r>
              <a:rPr lang="en-US" altLang="zh-CN" sz="1900" b="1">
                <a:solidFill>
                  <a:srgbClr val="FF0000"/>
                </a:solidFill>
                <a:effectLst/>
                <a:sym typeface="+mn-ea"/>
              </a:rPr>
              <a:t>+      place     +     do sth.</a:t>
            </a:r>
            <a:endParaRPr lang="en-US" altLang="zh-CN" sz="1900" b="1">
              <a:solidFill>
                <a:srgbClr val="FF0000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en-US" altLang="zh-CN" sz="1900" b="1">
              <a:solidFill>
                <a:srgbClr val="FF0000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1900">
                <a:solidFill>
                  <a:schemeClr val="tx1"/>
                </a:solidFill>
                <a:effectLst/>
                <a:sym typeface="+mn-ea"/>
              </a:rPr>
              <a:t>    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           zài       tú shū ɡuǎn       kàn shū 。 </a:t>
            </a:r>
            <a:endParaRPr lang="zh-CN" altLang="en-US" sz="19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1900">
                <a:solidFill>
                  <a:schemeClr val="tx1"/>
                </a:solidFill>
                <a:effectLst/>
                <a:sym typeface="+mn-ea"/>
              </a:rPr>
              <a:t>我            在        图   书    馆          看  书  。</a:t>
            </a:r>
            <a:endParaRPr sz="19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1900">
                <a:solidFill>
                  <a:schemeClr val="tx1"/>
                </a:solidFill>
                <a:effectLst/>
                <a:sym typeface="+mn-ea"/>
              </a:rPr>
              <a:t>（</a:t>
            </a:r>
            <a:r>
              <a:rPr lang="en-US" altLang="zh-CN" sz="1900">
                <a:solidFill>
                  <a:schemeClr val="tx1"/>
                </a:solidFill>
                <a:effectLst/>
                <a:sym typeface="+mn-ea"/>
              </a:rPr>
              <a:t>I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 read</a:t>
            </a:r>
            <a:r>
              <a:rPr lang="en-US" altLang="zh-CN" sz="1900">
                <a:solidFill>
                  <a:schemeClr val="tx1"/>
                </a:solidFill>
                <a:effectLst/>
                <a:sym typeface="+mn-ea"/>
              </a:rPr>
              <a:t>  a book 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 in the library. 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）</a:t>
            </a:r>
            <a:endParaRPr lang="zh-CN" altLang="en-US" sz="19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19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1900">
                <a:solidFill>
                  <a:schemeClr val="tx1"/>
                </a:solidFill>
                <a:effectLst/>
                <a:sym typeface="+mn-ea"/>
              </a:rPr>
              <a:t>            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  zài         </a:t>
            </a:r>
            <a:r>
              <a:rPr lang="en-US" altLang="zh-CN" sz="1900">
                <a:solidFill>
                  <a:schemeClr val="tx1"/>
                </a:solidFill>
                <a:effectLst/>
                <a:sym typeface="+mn-ea"/>
              </a:rPr>
              <a:t>j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iào shì             xué xí hàn yǔ 。 </a:t>
            </a:r>
            <a:endParaRPr lang="zh-CN" altLang="en-US" sz="19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1900">
                <a:solidFill>
                  <a:schemeClr val="tx1"/>
                </a:solidFill>
                <a:effectLst/>
                <a:sym typeface="+mn-ea"/>
              </a:rPr>
              <a:t>我  们      在          教   室               学  习  汉  语 。 </a:t>
            </a:r>
            <a:endParaRPr sz="19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1900">
                <a:solidFill>
                  <a:schemeClr val="tx1"/>
                </a:solidFill>
                <a:effectLst/>
                <a:sym typeface="+mn-ea"/>
              </a:rPr>
              <a:t>（We study Chinese in the classroom。）</a:t>
            </a:r>
            <a:endParaRPr lang="zh-CN" altLang="en-US" sz="19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19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1900">
                <a:solidFill>
                  <a:schemeClr val="tx1"/>
                </a:solidFill>
                <a:effectLst/>
                <a:sym typeface="+mn-ea"/>
              </a:rPr>
              <a:t>     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         zài      </a:t>
            </a:r>
            <a:r>
              <a:rPr lang="en-US" altLang="zh-CN" sz="1900">
                <a:solidFill>
                  <a:schemeClr val="tx1"/>
                </a:solidFill>
                <a:effectLst/>
                <a:sym typeface="+mn-ea"/>
              </a:rPr>
              <a:t> 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 chāo shì             mǎi miàn bāo 。 </a:t>
            </a:r>
            <a:endParaRPr lang="zh-CN" altLang="en-US" sz="19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1900">
                <a:solidFill>
                  <a:schemeClr val="tx1"/>
                </a:solidFill>
                <a:effectLst/>
                <a:sym typeface="+mn-ea"/>
              </a:rPr>
              <a:t>我           在          超   市               买    面   包  。 </a:t>
            </a:r>
            <a:endParaRPr lang="zh-CN" altLang="en-US" sz="19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1900">
                <a:solidFill>
                  <a:schemeClr val="tx1"/>
                </a:solidFill>
                <a:effectLst/>
                <a:sym typeface="+mn-ea"/>
              </a:rPr>
              <a:t>（I </a:t>
            </a:r>
            <a:r>
              <a:rPr lang="en-US" altLang="zh-CN" sz="1900">
                <a:solidFill>
                  <a:schemeClr val="tx1"/>
                </a:solidFill>
                <a:effectLst/>
                <a:sym typeface="+mn-ea"/>
              </a:rPr>
              <a:t>buy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  bread in the supermarket</a:t>
            </a:r>
            <a:r>
              <a:rPr lang="en-US" altLang="zh-CN" sz="1900">
                <a:solidFill>
                  <a:schemeClr val="tx1"/>
                </a:solidFill>
                <a:effectLst/>
                <a:sym typeface="+mn-ea"/>
              </a:rPr>
              <a:t>.</a:t>
            </a:r>
            <a:r>
              <a:rPr sz="1900">
                <a:solidFill>
                  <a:schemeClr val="tx1"/>
                </a:solidFill>
                <a:effectLst/>
                <a:sym typeface="+mn-ea"/>
              </a:rPr>
              <a:t>）</a:t>
            </a:r>
            <a:endParaRPr lang="en-US" altLang="zh-CN" sz="15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0660" y="2425700"/>
            <a:ext cx="30378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zài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2 在:in/at/on(a place)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tim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83115" y="2734945"/>
            <a:ext cx="2083435" cy="1387475"/>
          </a:xfrm>
          <a:prstGeom prst="rect">
            <a:avLst/>
          </a:prstGeom>
        </p:spPr>
      </p:pic>
      <p:pic>
        <p:nvPicPr>
          <p:cNvPr id="8" name="内容占位符 3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15" y="815975"/>
            <a:ext cx="2063750" cy="1377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115" y="4513580"/>
            <a:ext cx="2084070" cy="1388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7226" t="8693" b="4775"/>
          <a:stretch>
            <a:fillRect/>
          </a:stretch>
        </p:blipFill>
        <p:spPr>
          <a:xfrm>
            <a:off x="3919855" y="3545205"/>
            <a:ext cx="1937385" cy="2527935"/>
          </a:xfrm>
          <a:prstGeom prst="rect">
            <a:avLst/>
          </a:prstGeom>
        </p:spPr>
      </p:pic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990" y="279400"/>
            <a:ext cx="2584450" cy="1951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765" y="279400"/>
            <a:ext cx="1755775" cy="21247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855" y="3540760"/>
            <a:ext cx="3378835" cy="2530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65" y="3542665"/>
            <a:ext cx="1685290" cy="25285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30245" y="2788285"/>
            <a:ext cx="44386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    +     </a:t>
            </a:r>
            <a:r>
              <a:rPr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在     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+      place     +     do sth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35555" y="2389505"/>
            <a:ext cx="2025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他在家看电视。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8067675" y="1304290"/>
            <a:ext cx="2025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他们在家吃</a:t>
            </a:r>
            <a:r>
              <a:rPr lang="zh-CN" altLang="en-US" sz="2000"/>
              <a:t>晚饭。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625475" y="6249670"/>
            <a:ext cx="2025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他在咖啡馆</a:t>
            </a:r>
            <a:r>
              <a:rPr lang="zh-CN" altLang="en-US" sz="2000"/>
              <a:t>上网。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3764280" y="6249670"/>
            <a:ext cx="2025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他在超市买</a:t>
            </a:r>
            <a:r>
              <a:rPr lang="zh-CN" altLang="en-US" sz="2000"/>
              <a:t>苹果。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7177405" y="6249670"/>
            <a:ext cx="3836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他在教室睡觉</a:t>
            </a:r>
            <a:r>
              <a:rPr lang="en-US" altLang="zh-CN" sz="2000"/>
              <a:t> （shuì jiào ）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5761990" y="1379220"/>
            <a:ext cx="3401060" cy="22110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sym typeface="+mn-ea"/>
              </a:rPr>
              <a:t>    </a:t>
            </a:r>
            <a:r>
              <a:rPr sz="2000">
                <a:effectLst/>
                <a:sym typeface="+mn-ea"/>
              </a:rPr>
              <a:t>jiā ɡōnɡ sī </a:t>
            </a:r>
            <a:endParaRPr lang="zh-CN" altLang="en-US" sz="2000"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sym typeface="+mn-ea"/>
              </a:rPr>
              <a:t>一 家  公   司 </a:t>
            </a:r>
            <a:endParaRPr sz="2000"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sym typeface="+mn-ea"/>
              </a:rPr>
              <a:t>         </a:t>
            </a:r>
            <a:r>
              <a:rPr sz="2000">
                <a:effectLst/>
                <a:sym typeface="+mn-ea"/>
              </a:rPr>
              <a:t>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qì chē</a:t>
            </a:r>
            <a:r>
              <a:rPr sz="2000">
                <a:effectLst/>
                <a:sym typeface="+mn-ea"/>
              </a:rPr>
              <a:t> </a:t>
            </a:r>
            <a:r>
              <a:rPr lang="en-US" altLang="zh-CN" sz="2000">
                <a:effectLst/>
                <a:sym typeface="+mn-ea"/>
              </a:rPr>
              <a:t>  </a:t>
            </a:r>
            <a:r>
              <a:rPr sz="2000">
                <a:effectLst/>
                <a:sym typeface="+mn-ea"/>
              </a:rPr>
              <a:t>ɡōnɡ sī </a:t>
            </a:r>
            <a:endParaRPr lang="zh-CN" altLang="en-US" sz="2000"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sym typeface="+mn-ea"/>
              </a:rPr>
              <a:t>一 家  </a:t>
            </a:r>
            <a:r>
              <a:rPr sz="2000">
                <a:solidFill>
                  <a:schemeClr val="accent1"/>
                </a:solidFill>
                <a:effectLst/>
                <a:sym typeface="+mn-ea"/>
              </a:rPr>
              <a:t>汽 车</a:t>
            </a:r>
            <a:r>
              <a:rPr sz="2000">
                <a:effectLst/>
                <a:sym typeface="+mn-ea"/>
              </a:rPr>
              <a:t>    公   司 </a:t>
            </a:r>
            <a:endParaRPr lang="en-US" altLang="zh-CN" sz="20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7635" y="1452245"/>
            <a:ext cx="3726180" cy="4707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jiā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3 家: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 measure word for families or business establishments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qìchē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4 汽车:car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ɡōnɡsī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5  公 司:company 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0590" y="702310"/>
            <a:ext cx="1621155" cy="1621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4350" y="4289425"/>
            <a:ext cx="1195705" cy="1417320"/>
          </a:xfrm>
          <a:prstGeom prst="rect">
            <a:avLst/>
          </a:prstGeom>
        </p:spPr>
      </p:pic>
      <p:pic>
        <p:nvPicPr>
          <p:cNvPr id="7" name="Picture 2" descr="C:\Users\lenovo\Pictures\u=1643804583,2347839117&amp;fm=26&amp;gp=0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31095" y="2717165"/>
            <a:ext cx="1390650" cy="1424305"/>
          </a:xfrm>
          <a:prstGeom prst="rect">
            <a:avLst/>
          </a:prstGeom>
          <a:noFill/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D">
                  <a:alpha val="100000"/>
                </a:srgbClr>
              </a:clrFrom>
              <a:clrTo>
                <a:srgbClr val="FFFF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03690" y="3590290"/>
            <a:ext cx="2815590" cy="2815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7949565" y="466725"/>
            <a:ext cx="3056255" cy="26676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 jiā yínhánɡ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  家  银 行  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 jiā chāoshì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  家  超 市 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 jiā fànɡuǎn </a:t>
            </a:r>
            <a:endParaRPr lang="en-US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  家  饭 馆 </a:t>
            </a:r>
            <a:endParaRPr lang="en-US" altLang="zh-CN" sz="20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4335" y="1066165"/>
            <a:ext cx="51663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jiā 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>
              <a:buNone/>
            </a:pPr>
            <a:r>
              <a:rPr lang="en-US" altLang="zh-CN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 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家  </a:t>
            </a:r>
            <a:r>
              <a:rPr lang="en-US" altLang="zh-CN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 measure word</a:t>
            </a:r>
            <a:endParaRPr lang="en-US" altLang="zh-CN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None/>
            </a:pPr>
            <a:r>
              <a:rPr lang="en-US" altLang="zh-CN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be used for business establishments 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endParaRPr lang="zh-CN" altLang="en-US" sz="24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10" name="图片 9" descr="u=2111618815,123206377&amp;fm=26&amp;gp=0"/>
          <p:cNvPicPr>
            <a:picLocks noChangeAspect="1"/>
          </p:cNvPicPr>
          <p:nvPr/>
        </p:nvPicPr>
        <p:blipFill>
          <a:blip r:embed="rId1"/>
          <a:srcRect l="22245" t="1413" r="9144" b="4239"/>
          <a:stretch>
            <a:fillRect/>
          </a:stretch>
        </p:blipFill>
        <p:spPr>
          <a:xfrm>
            <a:off x="1664335" y="3876675"/>
            <a:ext cx="2051050" cy="1938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75" y="3870325"/>
            <a:ext cx="2059940" cy="1945005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3876675"/>
            <a:ext cx="2917190" cy="1945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3811905" y="599440"/>
            <a:ext cx="6800215" cy="56375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sp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cs typeface="Arial" panose="020B0604020202020204" pitchFamily="34" charset="0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 jiā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qì chē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ɡōnɡ sī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ɡōnɡ zuò 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他  在  一 家  汽  车    公   司    工   作  。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(He works for a car company.)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他  的    工    作    很     忙 （mánɡ ）  。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(He is very busy with his work.)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老    师  在  哪儿   工   作  ？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(Where does the teacher work?)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你爸爸做什么</a:t>
            </a:r>
            <a:r>
              <a:rPr sz="2000" strike="noStrike" noProof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工作？</a:t>
            </a:r>
            <a:endParaRPr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 strike="noStrike" noProof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你有工作吗？</a:t>
            </a:r>
            <a:endParaRPr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355" y="3002915"/>
            <a:ext cx="33521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ɡōnɡzuò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6  工 作: work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job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2655" y="3968115"/>
            <a:ext cx="2873375" cy="1621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29_1"/>
  <p:tag name="KSO_WM_TEMPLATE_CATEGORY" val="custom"/>
  <p:tag name="KSO_WM_TEMPLATE_INDEX" val="20177118"/>
  <p:tag name="KSO_WM_TEMPLATE_SUBCATEGORY" val="0"/>
  <p:tag name="KSO_WM_TEMPLATE_THUMBS_INDEX" val="1、5、8、11、14、19、25、28、29、30、32"/>
  <p:tag name="KSO_WM_TEMPLATE_MASTER_TYPE" val="1"/>
  <p:tag name="KSO_WM_TEMPLATE_COLOR_TYPE" val="1"/>
  <p:tag name="KSO_WM_TEMPLATE_MASTER_THUMB_INDEX" val="12"/>
</p:tagLst>
</file>

<file path=ppt/tags/tag22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7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8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9.xml><?xml version="1.0" encoding="utf-8"?>
<p:tagLst xmlns:p="http://schemas.openxmlformats.org/presentationml/2006/main">
  <p:tag name="KSO_WM_UNIT_PLACING_PICTURE_USER_VIEWPORT" val="{&quot;height&quot;:3383.9842519685039,&quot;width&quot;:5075.9763779527557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1.xml><?xml version="1.0" encoding="utf-8"?>
<p:tagLst xmlns:p="http://schemas.openxmlformats.org/presentationml/2006/main">
  <p:tag name="KSO_WM_UNIT_PLACING_PICTURE_USER_VIEWPORT" val="{&quot;height&quot;:2670,&quot;width&quot;:4009}"/>
</p:tagLst>
</file>

<file path=ppt/tags/tag232.xml><?xml version="1.0" encoding="utf-8"?>
<p:tagLst xmlns:p="http://schemas.openxmlformats.org/presentationml/2006/main">
  <p:tag name="KSO_WM_UNIT_PLACING_PICTURE_USER_VIEWPORT" val="{&quot;height&quot;:2476,&quot;width&quot;:3711}"/>
</p:tagLst>
</file>

<file path=ppt/tags/tag233.xml><?xml version="1.0" encoding="utf-8"?>
<p:tagLst xmlns:p="http://schemas.openxmlformats.org/presentationml/2006/main">
  <p:tag name="KSO_WM_UNIT_PLACING_PICTURE_USER_VIEWPORT" val="{&quot;height&quot;:2243,&quot;width&quot;:2190}"/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UNIT_TABLE_BEAUTIFY" val="smartTable{81c55f4a-339a-4411-962e-ea143077e6dd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ABLE_BEAUTIFY" val="smartTable{94fc7084-c02c-4bd3-8fcc-1db2e5db99ab}"/>
</p:tagLst>
</file>

<file path=ppt/tags/tag241.xml><?xml version="1.0" encoding="utf-8"?>
<p:tagLst xmlns:p="http://schemas.openxmlformats.org/presentationml/2006/main">
  <p:tag name="KSO_WPP_MARK_KEY" val="7cb20f11-25d9-45fc-8a51-2db5a4603134"/>
  <p:tag name="COMMONDATA" val="eyJoZGlkIjoiMjQzYTgzMjY2ODk2ZDhiZGMwNDYyZmE0OWQ1NzIzZWUifQ==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rgbClr val="000000"/>
      </a:dk1>
      <a:lt1>
        <a:srgbClr val="FFFFFF"/>
      </a:lt1>
      <a:dk2>
        <a:srgbClr val="A4D5CF"/>
      </a:dk2>
      <a:lt2>
        <a:srgbClr val="DFF4F2"/>
      </a:lt2>
      <a:accent1>
        <a:srgbClr val="3C8178"/>
      </a:accent1>
      <a:accent2>
        <a:srgbClr val="007B87"/>
      </a:accent2>
      <a:accent3>
        <a:srgbClr val="007297"/>
      </a:accent3>
      <a:accent4>
        <a:srgbClr val="12659F"/>
      </a:accent4>
      <a:accent5>
        <a:srgbClr val="4F5296"/>
      </a:accent5>
      <a:accent6>
        <a:srgbClr val="783C81"/>
      </a:accent6>
      <a:hlink>
        <a:srgbClr val="658BD5"/>
      </a:hlink>
      <a:folHlink>
        <a:srgbClr val="9F69A3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7546</Words>
  <Application>WPS 演示</Application>
  <PresentationFormat>宽屏</PresentationFormat>
  <Paragraphs>579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华文楷体</vt:lpstr>
      <vt:lpstr>Arial Unicode MS</vt:lpstr>
      <vt:lpstr>Century</vt:lpstr>
      <vt:lpstr>Calibri</vt:lpstr>
      <vt:lpstr>Times New Roman</vt:lpstr>
      <vt:lpstr>Office 主题​​</vt:lpstr>
      <vt:lpstr> wǒ zài xuéxiào shítánɡ chīfàn 11 我  在  学 校   食 堂   吃 饭        Lesson 11  I eat at the school canteen          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xiaoc</dc:creator>
  <cp:lastModifiedBy>沙茜</cp:lastModifiedBy>
  <cp:revision>192</cp:revision>
  <dcterms:created xsi:type="dcterms:W3CDTF">2019-08-11T11:31:00Z</dcterms:created>
  <dcterms:modified xsi:type="dcterms:W3CDTF">2025-05-14T23:55:27Z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A83B1889803446B986534D997365A708</vt:lpwstr>
  </property>
</Properties>
</file>